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66" r:id="rId4"/>
    <p:sldMasterId id="2147484314" r:id="rId5"/>
  </p:sldMasterIdLst>
  <p:notesMasterIdLst>
    <p:notesMasterId r:id="rId18"/>
  </p:notesMasterIdLst>
  <p:handoutMasterIdLst>
    <p:handoutMasterId r:id="rId19"/>
  </p:handoutMasterIdLst>
  <p:sldIdLst>
    <p:sldId id="358" r:id="rId6"/>
    <p:sldId id="376" r:id="rId7"/>
    <p:sldId id="259" r:id="rId8"/>
    <p:sldId id="367" r:id="rId9"/>
    <p:sldId id="368" r:id="rId10"/>
    <p:sldId id="369" r:id="rId11"/>
    <p:sldId id="370" r:id="rId12"/>
    <p:sldId id="371" r:id="rId13"/>
    <p:sldId id="373" r:id="rId14"/>
    <p:sldId id="374" r:id="rId15"/>
    <p:sldId id="375" r:id="rId16"/>
    <p:sldId id="314" r:id="rId1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5050"/>
    <a:srgbClr val="21B150"/>
    <a:srgbClr val="FFF100"/>
    <a:srgbClr val="333333"/>
    <a:srgbClr val="4DA0E2"/>
    <a:srgbClr val="672A7B"/>
    <a:srgbClr val="00188F"/>
    <a:srgbClr val="4D9ED7"/>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5599" autoAdjust="0"/>
    <p:restoredTop sz="90541" autoAdjust="0"/>
  </p:normalViewPr>
  <p:slideViewPr>
    <p:cSldViewPr snapToObjects="1">
      <p:cViewPr varScale="1">
        <p:scale>
          <a:sx n="34" d="100"/>
          <a:sy n="34" d="100"/>
        </p:scale>
        <p:origin x="48" y="631"/>
      </p:cViewPr>
      <p:guideLst/>
    </p:cSldViewPr>
  </p:slideViewPr>
  <p:outlineViewPr>
    <p:cViewPr>
      <p:scale>
        <a:sx n="33" d="100"/>
        <a:sy n="33" d="100"/>
      </p:scale>
      <p:origin x="0" y="-15570"/>
    </p:cViewPr>
  </p:outlineViewPr>
  <p:notesTextViewPr>
    <p:cViewPr>
      <p:scale>
        <a:sx n="3" d="2"/>
        <a:sy n="3" d="2"/>
      </p:scale>
      <p:origin x="0" y="0"/>
    </p:cViewPr>
  </p:notesTextViewPr>
  <p:sorterViewPr>
    <p:cViewPr>
      <p:scale>
        <a:sx n="66" d="100"/>
        <a:sy n="66" d="100"/>
      </p:scale>
      <p:origin x="0" y="0"/>
    </p:cViewPr>
  </p:sorterViewPr>
  <p:notesViewPr>
    <p:cSldViewPr snapToObjects="1" showGuides="1">
      <p:cViewPr varScale="1">
        <p:scale>
          <a:sx n="83" d="100"/>
          <a:sy n="83" d="100"/>
        </p:scale>
        <p:origin x="385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10/11/2016</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10/11/2016</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1718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10/11/2016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521159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CFD207A-07DF-40AD-A916-9872E089CE7A}" type="slidenum">
              <a:rPr lang="en-US" smtClean="0"/>
              <a:t>4</a:t>
            </a:fld>
            <a:endParaRPr lang="en-US"/>
          </a:p>
        </p:txBody>
      </p:sp>
    </p:spTree>
    <p:extLst>
      <p:ext uri="{BB962C8B-B14F-4D97-AF65-F5344CB8AC3E}">
        <p14:creationId xmlns:p14="http://schemas.microsoft.com/office/powerpoint/2010/main" val="48582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CFD207A-07DF-40AD-A916-9872E089CE7A}" type="slidenum">
              <a:rPr lang="en-US" smtClean="0"/>
              <a:t>5</a:t>
            </a:fld>
            <a:endParaRPr lang="en-US"/>
          </a:p>
        </p:txBody>
      </p:sp>
    </p:spTree>
    <p:extLst>
      <p:ext uri="{BB962C8B-B14F-4D97-AF65-F5344CB8AC3E}">
        <p14:creationId xmlns:p14="http://schemas.microsoft.com/office/powerpoint/2010/main" val="2105560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CA" b="0"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7</a:t>
            </a:fld>
            <a:endParaRPr lang="en-US" dirty="0"/>
          </a:p>
        </p:txBody>
      </p:sp>
    </p:spTree>
    <p:extLst>
      <p:ext uri="{BB962C8B-B14F-4D97-AF65-F5344CB8AC3E}">
        <p14:creationId xmlns:p14="http://schemas.microsoft.com/office/powerpoint/2010/main" val="745069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992FED-EFD5-B544-AECA-4184CF27FF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56012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11149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6397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08981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09862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3985605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13980928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717500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4865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21288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851817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788667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141215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64296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93795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49051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741179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51661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201202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703023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08743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261273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606666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023553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99139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026107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509374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518344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9223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354860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380550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266168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7247669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9396015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41742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3535812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4776156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0218306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172164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935053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8628584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283538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4319496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440699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0048401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86260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1247519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021316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8585597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9795591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7611911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603597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4336246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6497826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6092928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1005073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38746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3911766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8104039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8649719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1997387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0712162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4624374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6078196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4832792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8498866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04001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131115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76887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54081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776605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9794480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0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49301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9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9891835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8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44346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7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542886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632653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8019037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550652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800219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2269973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Section Title Accent Color 3">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3504843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1352838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918093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9711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11018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99508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1324284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36361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577064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9" Type="http://schemas.openxmlformats.org/officeDocument/2006/relationships/slideLayout" Target="../slideLayouts/slideLayout60.xml"/><Relationship Id="rId21" Type="http://schemas.openxmlformats.org/officeDocument/2006/relationships/slideLayout" Target="../slideLayouts/slideLayout42.xml"/><Relationship Id="rId34" Type="http://schemas.openxmlformats.org/officeDocument/2006/relationships/slideLayout" Target="../slideLayouts/slideLayout55.xml"/><Relationship Id="rId42" Type="http://schemas.openxmlformats.org/officeDocument/2006/relationships/slideLayout" Target="../slideLayouts/slideLayout63.xml"/><Relationship Id="rId47" Type="http://schemas.openxmlformats.org/officeDocument/2006/relationships/slideLayout" Target="../slideLayouts/slideLayout68.xml"/><Relationship Id="rId50" Type="http://schemas.openxmlformats.org/officeDocument/2006/relationships/slideLayout" Target="../slideLayouts/slideLayout71.xml"/><Relationship Id="rId55" Type="http://schemas.openxmlformats.org/officeDocument/2006/relationships/slideLayout" Target="../slideLayouts/slideLayout76.xml"/><Relationship Id="rId63" Type="http://schemas.openxmlformats.org/officeDocument/2006/relationships/slideLayout" Target="../slideLayouts/slideLayout84.xml"/><Relationship Id="rId68" Type="http://schemas.openxmlformats.org/officeDocument/2006/relationships/slideLayout" Target="../slideLayouts/slideLayout89.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37" Type="http://schemas.openxmlformats.org/officeDocument/2006/relationships/slideLayout" Target="../slideLayouts/slideLayout58.xml"/><Relationship Id="rId40" Type="http://schemas.openxmlformats.org/officeDocument/2006/relationships/slideLayout" Target="../slideLayouts/slideLayout61.xml"/><Relationship Id="rId45" Type="http://schemas.openxmlformats.org/officeDocument/2006/relationships/slideLayout" Target="../slideLayouts/slideLayout66.xml"/><Relationship Id="rId53" Type="http://schemas.openxmlformats.org/officeDocument/2006/relationships/slideLayout" Target="../slideLayouts/slideLayout74.xml"/><Relationship Id="rId58" Type="http://schemas.openxmlformats.org/officeDocument/2006/relationships/slideLayout" Target="../slideLayouts/slideLayout79.xml"/><Relationship Id="rId66" Type="http://schemas.openxmlformats.org/officeDocument/2006/relationships/slideLayout" Target="../slideLayouts/slideLayout87.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36" Type="http://schemas.openxmlformats.org/officeDocument/2006/relationships/slideLayout" Target="../slideLayouts/slideLayout57.xml"/><Relationship Id="rId49" Type="http://schemas.openxmlformats.org/officeDocument/2006/relationships/slideLayout" Target="../slideLayouts/slideLayout70.xml"/><Relationship Id="rId57" Type="http://schemas.openxmlformats.org/officeDocument/2006/relationships/slideLayout" Target="../slideLayouts/slideLayout78.xml"/><Relationship Id="rId61" Type="http://schemas.openxmlformats.org/officeDocument/2006/relationships/slideLayout" Target="../slideLayouts/slideLayout82.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4" Type="http://schemas.openxmlformats.org/officeDocument/2006/relationships/slideLayout" Target="../slideLayouts/slideLayout65.xml"/><Relationship Id="rId52" Type="http://schemas.openxmlformats.org/officeDocument/2006/relationships/slideLayout" Target="../slideLayouts/slideLayout73.xml"/><Relationship Id="rId60" Type="http://schemas.openxmlformats.org/officeDocument/2006/relationships/slideLayout" Target="../slideLayouts/slideLayout81.xml"/><Relationship Id="rId65" Type="http://schemas.openxmlformats.org/officeDocument/2006/relationships/slideLayout" Target="../slideLayouts/slideLayout86.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 Id="rId35" Type="http://schemas.openxmlformats.org/officeDocument/2006/relationships/slideLayout" Target="../slideLayouts/slideLayout56.xml"/><Relationship Id="rId43" Type="http://schemas.openxmlformats.org/officeDocument/2006/relationships/slideLayout" Target="../slideLayouts/slideLayout64.xml"/><Relationship Id="rId48" Type="http://schemas.openxmlformats.org/officeDocument/2006/relationships/slideLayout" Target="../slideLayouts/slideLayout69.xml"/><Relationship Id="rId56" Type="http://schemas.openxmlformats.org/officeDocument/2006/relationships/slideLayout" Target="../slideLayouts/slideLayout77.xml"/><Relationship Id="rId64" Type="http://schemas.openxmlformats.org/officeDocument/2006/relationships/slideLayout" Target="../slideLayouts/slideLayout85.xml"/><Relationship Id="rId69" Type="http://schemas.openxmlformats.org/officeDocument/2006/relationships/theme" Target="../theme/theme2.xml"/><Relationship Id="rId8" Type="http://schemas.openxmlformats.org/officeDocument/2006/relationships/slideLayout" Target="../slideLayouts/slideLayout29.xml"/><Relationship Id="rId51" Type="http://schemas.openxmlformats.org/officeDocument/2006/relationships/slideLayout" Target="../slideLayouts/slideLayout72.xml"/><Relationship Id="rId3" Type="http://schemas.openxmlformats.org/officeDocument/2006/relationships/slideLayout" Target="../slideLayouts/slideLayout24.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slideLayout" Target="../slideLayouts/slideLayout54.xml"/><Relationship Id="rId38" Type="http://schemas.openxmlformats.org/officeDocument/2006/relationships/slideLayout" Target="../slideLayouts/slideLayout59.xml"/><Relationship Id="rId46" Type="http://schemas.openxmlformats.org/officeDocument/2006/relationships/slideLayout" Target="../slideLayouts/slideLayout67.xml"/><Relationship Id="rId59" Type="http://schemas.openxmlformats.org/officeDocument/2006/relationships/slideLayout" Target="../slideLayouts/slideLayout80.xml"/><Relationship Id="rId67" Type="http://schemas.openxmlformats.org/officeDocument/2006/relationships/slideLayout" Target="../slideLayouts/slideLayout88.xml"/><Relationship Id="rId20" Type="http://schemas.openxmlformats.org/officeDocument/2006/relationships/slideLayout" Target="../slideLayouts/slideLayout41.xml"/><Relationship Id="rId41" Type="http://schemas.openxmlformats.org/officeDocument/2006/relationships/slideLayout" Target="../slideLayouts/slideLayout62.xml"/><Relationship Id="rId54" Type="http://schemas.openxmlformats.org/officeDocument/2006/relationships/slideLayout" Target="../slideLayouts/slideLayout75.xml"/><Relationship Id="rId62"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342900" marR="0" lvl="1"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42900" marR="0" lvl="2"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42900" marR="0" lvl="3"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42900" marR="0" lvl="4"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478374632"/>
      </p:ext>
    </p:extLst>
  </p:cSld>
  <p:clrMap bg1="dk1" tx1="lt1" bg2="dk2" tx2="lt2" accent1="accent1" accent2="accent2" accent3="accent3" accent4="accent4" accent5="accent5" accent6="accent6" hlink="hlink" folHlink="folHlink"/>
  <p:sldLayoutIdLst>
    <p:sldLayoutId id="2147484267" r:id="rId1"/>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 id="2147484279" r:id="rId13"/>
    <p:sldLayoutId id="2147484280" r:id="rId14"/>
    <p:sldLayoutId id="2147484281" r:id="rId15"/>
    <p:sldLayoutId id="2147484282" r:id="rId16"/>
    <p:sldLayoutId id="2147484283" r:id="rId17"/>
    <p:sldLayoutId id="2147484284" r:id="rId18"/>
    <p:sldLayoutId id="2147484285" r:id="rId19"/>
    <p:sldLayoutId id="2147484286" r:id="rId20"/>
    <p:sldLayoutId id="2147484402"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342900" marR="0" lvl="1"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42900" marR="0" lvl="2"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42900" marR="0" lvl="3"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42900" marR="0" lvl="4"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1337999067"/>
      </p:ext>
    </p:extLst>
  </p:cSld>
  <p:clrMap bg1="dk1" tx1="lt1" bg2="dk2" tx2="lt2" accent1="accent1" accent2="accent2" accent3="accent3" accent4="accent4" accent5="accent5" accent6="accent6" hlink="hlink" folHlink="folHlink"/>
  <p:sldLayoutIdLst>
    <p:sldLayoutId id="2147484315" r:id="rId1"/>
    <p:sldLayoutId id="2147484316" r:id="rId2"/>
    <p:sldLayoutId id="2147484317" r:id="rId3"/>
    <p:sldLayoutId id="2147484391" r:id="rId4"/>
    <p:sldLayoutId id="2147484385" r:id="rId5"/>
    <p:sldLayoutId id="2147484374" r:id="rId6"/>
    <p:sldLayoutId id="2147484373" r:id="rId7"/>
    <p:sldLayoutId id="2147484356" r:id="rId8"/>
    <p:sldLayoutId id="2147484401" r:id="rId9"/>
    <p:sldLayoutId id="2147484342" r:id="rId10"/>
    <p:sldLayoutId id="2147484340" r:id="rId11"/>
    <p:sldLayoutId id="2147484339" r:id="rId12"/>
    <p:sldLayoutId id="2147484320" r:id="rId13"/>
    <p:sldLayoutId id="2147484321" r:id="rId14"/>
    <p:sldLayoutId id="2147484399" r:id="rId15"/>
    <p:sldLayoutId id="2147484398" r:id="rId16"/>
    <p:sldLayoutId id="2147484397" r:id="rId17"/>
    <p:sldLayoutId id="2147484396" r:id="rId18"/>
    <p:sldLayoutId id="2147484394" r:id="rId19"/>
    <p:sldLayoutId id="2147484393" r:id="rId20"/>
    <p:sldLayoutId id="2147484392" r:id="rId21"/>
    <p:sldLayoutId id="2147484389" r:id="rId22"/>
    <p:sldLayoutId id="2147484387" r:id="rId23"/>
    <p:sldLayoutId id="2147484386" r:id="rId24"/>
    <p:sldLayoutId id="2147484383" r:id="rId25"/>
    <p:sldLayoutId id="2147484382" r:id="rId26"/>
    <p:sldLayoutId id="2147484379" r:id="rId27"/>
    <p:sldLayoutId id="2147484378" r:id="rId28"/>
    <p:sldLayoutId id="2147484369" r:id="rId29"/>
    <p:sldLayoutId id="2147484367" r:id="rId30"/>
    <p:sldLayoutId id="2147484362" r:id="rId31"/>
    <p:sldLayoutId id="2147484361" r:id="rId32"/>
    <p:sldLayoutId id="2147484360" r:id="rId33"/>
    <p:sldLayoutId id="2147484359" r:id="rId34"/>
    <p:sldLayoutId id="2147484358" r:id="rId35"/>
    <p:sldLayoutId id="2147484355" r:id="rId36"/>
    <p:sldLayoutId id="2147484354" r:id="rId37"/>
    <p:sldLayoutId id="2147484353" r:id="rId38"/>
    <p:sldLayoutId id="2147484352" r:id="rId39"/>
    <p:sldLayoutId id="2147484351" r:id="rId40"/>
    <p:sldLayoutId id="2147484350" r:id="rId41"/>
    <p:sldLayoutId id="2147484349" r:id="rId42"/>
    <p:sldLayoutId id="2147484348" r:id="rId43"/>
    <p:sldLayoutId id="2147484345" r:id="rId44"/>
    <p:sldLayoutId id="2147484344" r:id="rId45"/>
    <p:sldLayoutId id="2147484343" r:id="rId46"/>
    <p:sldLayoutId id="2147484323" r:id="rId47"/>
    <p:sldLayoutId id="2147484324" r:id="rId48"/>
    <p:sldLayoutId id="2147484325" r:id="rId49"/>
    <p:sldLayoutId id="2147484326" r:id="rId50"/>
    <p:sldLayoutId id="2147484395" r:id="rId51"/>
    <p:sldLayoutId id="2147484390" r:id="rId52"/>
    <p:sldLayoutId id="2147484388" r:id="rId53"/>
    <p:sldLayoutId id="2147484384" r:id="rId54"/>
    <p:sldLayoutId id="2147484381" r:id="rId55"/>
    <p:sldLayoutId id="2147484376" r:id="rId56"/>
    <p:sldLayoutId id="2147484372" r:id="rId57"/>
    <p:sldLayoutId id="2147484364" r:id="rId58"/>
    <p:sldLayoutId id="2147484357" r:id="rId59"/>
    <p:sldLayoutId id="2147484347" r:id="rId60"/>
    <p:sldLayoutId id="2147484338" r:id="rId61"/>
    <p:sldLayoutId id="2147484328" r:id="rId62"/>
    <p:sldLayoutId id="2147484329" r:id="rId63"/>
    <p:sldLayoutId id="2147484330" r:id="rId64"/>
    <p:sldLayoutId id="2147484331" r:id="rId65"/>
    <p:sldLayoutId id="2147484332" r:id="rId66"/>
    <p:sldLayoutId id="2147484400" r:id="rId67"/>
    <p:sldLayoutId id="2147484334" r:id="rId6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2.xml.rels><?xml version="1.0" encoding="UTF-8" standalone="yes"?>
<Relationships xmlns="http://schemas.openxmlformats.org/package/2006/relationships"><Relationship Id="rId3" Type="http://schemas.openxmlformats.org/officeDocument/2006/relationships/hyperlink" Target="https://azure.microsoft.com/" TargetMode="External"/><Relationship Id="rId2" Type="http://schemas.openxmlformats.org/officeDocument/2006/relationships/notesSlide" Target="../notesSlides/notesSlide6.xml"/><Relationship Id="rId1" Type="http://schemas.openxmlformats.org/officeDocument/2006/relationships/slideLayout" Target="../slideLayouts/slideLayout38.xml"/><Relationship Id="rId5" Type="http://schemas.openxmlformats.org/officeDocument/2006/relationships/hyperlink" Target="https://github.com/dmakogon/novacc2016" TargetMode="External"/><Relationship Id="rId4" Type="http://schemas.openxmlformats.org/officeDocument/2006/relationships/hyperlink" Target="https://neo4j.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6.xml"/><Relationship Id="rId5" Type="http://schemas.openxmlformats.org/officeDocument/2006/relationships/image" Target="../media/image10.pn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4450449"/>
          </a:xfrm>
        </p:spPr>
        <p:txBody>
          <a:bodyPr/>
          <a:lstStyle/>
          <a:p>
            <a:r>
              <a:rPr lang="en-US" dirty="0"/>
              <a:t>Graph databases!</a:t>
            </a:r>
            <a:br>
              <a:rPr lang="en-US" dirty="0"/>
            </a:br>
            <a:r>
              <a:rPr lang="en-US" sz="6000" dirty="0"/>
              <a:t>A fun intro</a:t>
            </a:r>
            <a:br>
              <a:rPr lang="is-IS" sz="6000" dirty="0"/>
            </a:br>
            <a:br>
              <a:rPr lang="is-IS" sz="6000" dirty="0"/>
            </a:br>
            <a:r>
              <a:rPr lang="is-IS" sz="4400" dirty="0"/>
              <a:t>David Makogon, Microsoft</a:t>
            </a:r>
            <a:br>
              <a:rPr lang="en-US" dirty="0"/>
            </a:br>
            <a:endParaRPr lang="en-US" dirty="0"/>
          </a:p>
        </p:txBody>
      </p:sp>
      <p:sp>
        <p:nvSpPr>
          <p:cNvPr id="6" name="Text Placeholder 4"/>
          <p:cNvSpPr txBox="1">
            <a:spLocks/>
          </p:cNvSpPr>
          <p:nvPr/>
        </p:nvSpPr>
        <p:spPr>
          <a:xfrm>
            <a:off x="281052" y="5622207"/>
            <a:ext cx="3803585" cy="1404761"/>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999" dirty="0"/>
              <a:t>@</a:t>
            </a:r>
            <a:r>
              <a:rPr lang="en-US" sz="3999" dirty="0" err="1"/>
              <a:t>dmakogon</a:t>
            </a:r>
            <a:endParaRPr lang="en-US" sz="3999" dirty="0"/>
          </a:p>
          <a:p>
            <a:pPr marL="0" indent="0">
              <a:buNone/>
            </a:pPr>
            <a:r>
              <a:rPr lang="en-US" sz="3999" dirty="0" err="1"/>
              <a:t>www.dmak.io</a:t>
            </a:r>
            <a:endParaRPr lang="en-US" sz="3999" dirty="0"/>
          </a:p>
        </p:txBody>
      </p:sp>
      <p:sp>
        <p:nvSpPr>
          <p:cNvPr id="7" name="Text Placeholder 4"/>
          <p:cNvSpPr txBox="1">
            <a:spLocks/>
          </p:cNvSpPr>
          <p:nvPr/>
        </p:nvSpPr>
        <p:spPr>
          <a:xfrm>
            <a:off x="281052" y="469904"/>
            <a:ext cx="10258572" cy="1060973"/>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999" dirty="0"/>
              <a:t>HRNUG</a:t>
            </a:r>
          </a:p>
        </p:txBody>
      </p:sp>
    </p:spTree>
    <p:extLst>
      <p:ext uri="{BB962C8B-B14F-4D97-AF65-F5344CB8AC3E}">
        <p14:creationId xmlns:p14="http://schemas.microsoft.com/office/powerpoint/2010/main" val="153397470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query: Neo4j</a:t>
            </a:r>
          </a:p>
        </p:txBody>
      </p:sp>
      <p:sp>
        <p:nvSpPr>
          <p:cNvPr id="4" name="TextBox 3"/>
          <p:cNvSpPr txBox="1"/>
          <p:nvPr/>
        </p:nvSpPr>
        <p:spPr>
          <a:xfrm>
            <a:off x="387848" y="3140996"/>
            <a:ext cx="11753957" cy="1118805"/>
          </a:xfrm>
          <a:prstGeom prst="rect">
            <a:avLst/>
          </a:prstGeom>
          <a:noFill/>
        </p:spPr>
        <p:txBody>
          <a:bodyPr wrap="square" rtlCol="0">
            <a:spAutoFit/>
          </a:bodyPr>
          <a:lstStyle/>
          <a:p>
            <a:r>
              <a:rPr lang="en-US" sz="3264" dirty="0">
                <a:latin typeface="Lucida Console" panose="020B0609040504020204" pitchFamily="49" charset="0"/>
              </a:rPr>
              <a:t>(</a:t>
            </a:r>
            <a:r>
              <a:rPr lang="en-US" sz="3264" dirty="0" err="1">
                <a:latin typeface="Lucida Console" panose="020B0609040504020204" pitchFamily="49" charset="0"/>
              </a:rPr>
              <a:t>ryan:Person</a:t>
            </a:r>
            <a:r>
              <a:rPr lang="en-US" sz="3264" dirty="0">
                <a:latin typeface="Lucida Console" panose="020B0609040504020204" pitchFamily="49" charset="0"/>
              </a:rPr>
              <a:t>)-[:FRIENDS_WITH]-&gt;(</a:t>
            </a:r>
            <a:r>
              <a:rPr lang="en-US" sz="3264" dirty="0" err="1">
                <a:latin typeface="Lucida Console" panose="020B0609040504020204" pitchFamily="49" charset="0"/>
              </a:rPr>
              <a:t>david:Person</a:t>
            </a:r>
            <a:r>
              <a:rPr lang="en-US" sz="3264" dirty="0">
                <a:latin typeface="Lucida Console" panose="020B0609040504020204" pitchFamily="49" charset="0"/>
              </a:rPr>
              <a:t>)</a:t>
            </a:r>
          </a:p>
          <a:p>
            <a:r>
              <a:rPr lang="en-US" sz="3264" dirty="0">
                <a:latin typeface="Lucida Console" panose="020B0609040504020204" pitchFamily="49" charset="0"/>
              </a:rPr>
              <a:t>-[:REVIEWED]-&gt;(</a:t>
            </a:r>
            <a:r>
              <a:rPr lang="en-US" sz="3264" dirty="0" err="1">
                <a:latin typeface="Lucida Console" panose="020B0609040504020204" pitchFamily="49" charset="0"/>
              </a:rPr>
              <a:t>movie:Movie</a:t>
            </a:r>
            <a:r>
              <a:rPr lang="en-US" sz="3264" dirty="0">
                <a:latin typeface="Lucida Console" panose="020B0609040504020204" pitchFamily="49" charset="0"/>
              </a:rPr>
              <a:t> {</a:t>
            </a:r>
            <a:r>
              <a:rPr lang="en-US" sz="3264" dirty="0" err="1">
                <a:latin typeface="Lucida Console" panose="020B0609040504020204" pitchFamily="49" charset="0"/>
              </a:rPr>
              <a:t>Title:’Fletch</a:t>
            </a:r>
            <a:r>
              <a:rPr lang="en-US" sz="3264">
                <a:latin typeface="Lucida Console" panose="020B0609040504020204" pitchFamily="49" charset="0"/>
              </a:rPr>
              <a:t>’})</a:t>
            </a:r>
            <a:endParaRPr lang="en-US" sz="3264" dirty="0">
              <a:latin typeface="Lucida Console" panose="020B0609040504020204" pitchFamily="49" charset="0"/>
            </a:endParaRPr>
          </a:p>
        </p:txBody>
      </p:sp>
    </p:spTree>
    <p:extLst>
      <p:ext uri="{BB962C8B-B14F-4D97-AF65-F5344CB8AC3E}">
        <p14:creationId xmlns:p14="http://schemas.microsoft.com/office/powerpoint/2010/main" val="8562229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 Neo4j</a:t>
            </a:r>
          </a:p>
        </p:txBody>
      </p:sp>
    </p:spTree>
    <p:extLst>
      <p:ext uri="{BB962C8B-B14F-4D97-AF65-F5344CB8AC3E}">
        <p14:creationId xmlns:p14="http://schemas.microsoft.com/office/powerpoint/2010/main" val="25199203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Questions?</a:t>
            </a:r>
          </a:p>
        </p:txBody>
      </p:sp>
      <p:sp>
        <p:nvSpPr>
          <p:cNvPr id="4" name="Content Placeholder 2"/>
          <p:cNvSpPr>
            <a:spLocks noGrp="1"/>
          </p:cNvSpPr>
          <p:nvPr>
            <p:ph type="body" sz="quarter" idx="4294967295"/>
          </p:nvPr>
        </p:nvSpPr>
        <p:spPr>
          <a:xfrm>
            <a:off x="554038" y="1592263"/>
            <a:ext cx="11882437" cy="6282163"/>
          </a:xfrm>
        </p:spPr>
        <p:txBody>
          <a:bodyPr vert="horz" wrap="square" lIns="149196" tIns="93247" rIns="149196" bIns="93247" rtlCol="0">
            <a:spAutoFit/>
          </a:bodyPr>
          <a:lstStyle/>
          <a:p>
            <a:pPr marL="0" indent="0">
              <a:buNone/>
            </a:pPr>
            <a:r>
              <a:rPr lang="en-US" sz="4400" dirty="0">
                <a:solidFill>
                  <a:schemeClr val="tx1"/>
                </a:solidFill>
                <a:latin typeface="Segoe UI" panose="020B0502040204020203" pitchFamily="34" charset="0"/>
                <a:cs typeface="Segoe UI" panose="020B0502040204020203" pitchFamily="34" charset="0"/>
              </a:rPr>
              <a:t>Keep in touch!</a:t>
            </a:r>
          </a:p>
          <a:p>
            <a:pPr marL="0" indent="0">
              <a:buNone/>
            </a:pP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Twitter: @</a:t>
            </a:r>
            <a:r>
              <a:rPr lang="en-US" sz="4400" dirty="0" err="1">
                <a:solidFill>
                  <a:schemeClr val="tx1"/>
                </a:solidFill>
                <a:latin typeface="Segoe UI" panose="020B0502040204020203" pitchFamily="34" charset="0"/>
                <a:cs typeface="Segoe UI" panose="020B0502040204020203" pitchFamily="34" charset="0"/>
              </a:rPr>
              <a:t>dmakogon</a:t>
            </a: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Blog: </a:t>
            </a:r>
            <a:r>
              <a:rPr lang="en-US" sz="4400" dirty="0" err="1">
                <a:solidFill>
                  <a:schemeClr val="tx1"/>
                </a:solidFill>
                <a:latin typeface="Segoe UI" panose="020B0502040204020203" pitchFamily="34" charset="0"/>
                <a:cs typeface="Segoe UI" panose="020B0502040204020203" pitchFamily="34" charset="0"/>
              </a:rPr>
              <a:t>dmak.io</a:t>
            </a: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Azure stuff at </a:t>
            </a:r>
            <a:r>
              <a:rPr lang="en-US" sz="4400" dirty="0" err="1">
                <a:solidFill>
                  <a:schemeClr val="tx1"/>
                </a:solidFill>
                <a:latin typeface="Segoe UI" panose="020B0502040204020203" pitchFamily="34" charset="0"/>
                <a:cs typeface="Segoe UI" panose="020B0502040204020203" pitchFamily="34" charset="0"/>
                <a:hlinkClick r:id="rId3"/>
              </a:rPr>
              <a:t>Azure.com</a:t>
            </a: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Neo4j stuff at </a:t>
            </a:r>
            <a:r>
              <a:rPr lang="en-US" sz="4400" dirty="0">
                <a:solidFill>
                  <a:schemeClr val="tx1"/>
                </a:solidFill>
                <a:latin typeface="Segoe UI" panose="020B0502040204020203" pitchFamily="34" charset="0"/>
                <a:cs typeface="Segoe UI" panose="020B0502040204020203" pitchFamily="34" charset="0"/>
                <a:hlinkClick r:id="rId4"/>
              </a:rPr>
              <a:t>neo4j.com</a:t>
            </a: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a:solidFill>
                  <a:schemeClr val="tx1"/>
                </a:solidFill>
                <a:latin typeface="Segoe UI" panose="020B0502040204020203" pitchFamily="34" charset="0"/>
                <a:cs typeface="Segoe UI" panose="020B0502040204020203" pitchFamily="34" charset="0"/>
              </a:rPr>
              <a:t>Talk stuff at </a:t>
            </a:r>
            <a:r>
              <a:rPr lang="en-US" sz="4400" dirty="0">
                <a:solidFill>
                  <a:schemeClr val="tx1"/>
                </a:solidFill>
                <a:latin typeface="Segoe UI" panose="020B0502040204020203" pitchFamily="34" charset="0"/>
                <a:cs typeface="Segoe UI" panose="020B0502040204020203" pitchFamily="34" charset="0"/>
                <a:hlinkClick r:id="rId5"/>
              </a:rPr>
              <a:t>github.com/dmakogon/novacc2016</a:t>
            </a:r>
            <a:endParaRPr lang="en-US" sz="4400" dirty="0">
              <a:solidFill>
                <a:schemeClr val="tx1"/>
              </a:solidFill>
              <a:latin typeface="Segoe UI" panose="020B0502040204020203" pitchFamily="34" charset="0"/>
              <a:cs typeface="Segoe UI" panose="020B0502040204020203" pitchFamily="34" charset="0"/>
            </a:endParaRPr>
          </a:p>
          <a:p>
            <a:pPr marL="0" indent="0">
              <a:buNone/>
            </a:pPr>
            <a:endParaRPr lang="en-US" sz="3199" dirty="0">
              <a:solidFill>
                <a:schemeClr val="tx1"/>
              </a:solidFill>
              <a:latin typeface="Segoe UI" panose="020B0502040204020203" pitchFamily="34" charset="0"/>
              <a:cs typeface="Segoe UI" panose="020B0502040204020203" pitchFamily="34" charset="0"/>
            </a:endParaRPr>
          </a:p>
          <a:p>
            <a:pPr marL="0" indent="0">
              <a:buNone/>
            </a:pPr>
            <a:endParaRPr lang="en-US" sz="2800" dirty="0">
              <a:solidFill>
                <a:srgbClr val="3C5365"/>
              </a:solidFill>
              <a:latin typeface="Consolas" pitchFamily="49" charset="0"/>
              <a:cs typeface="Consolas" pitchFamily="49" charset="0"/>
            </a:endParaRPr>
          </a:p>
        </p:txBody>
      </p:sp>
    </p:spTree>
    <p:extLst>
      <p:ext uri="{BB962C8B-B14F-4D97-AF65-F5344CB8AC3E}">
        <p14:creationId xmlns:p14="http://schemas.microsoft.com/office/powerpoint/2010/main" val="3671621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1"/>
          <p:cNvSpPr txBox="1">
            <a:spLocks/>
          </p:cNvSpPr>
          <p:nvPr/>
        </p:nvSpPr>
        <p:spPr>
          <a:xfrm>
            <a:off x="275482" y="295729"/>
            <a:ext cx="11977576" cy="155552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799" dirty="0">
                <a:solidFill>
                  <a:srgbClr val="FFFFFF"/>
                </a:solidFill>
                <a:latin typeface="Segoe UI Light"/>
              </a:rPr>
              <a:t>Who am I???  (hint: </a:t>
            </a:r>
            <a:r>
              <a:rPr lang="en-US" sz="4799">
                <a:solidFill>
                  <a:srgbClr val="FFFFFF"/>
                </a:solidFill>
                <a:latin typeface="Segoe UI Light"/>
                <a:sym typeface="Wingdings"/>
              </a:rPr>
              <a:t> David Makogon)</a:t>
            </a:r>
            <a:endParaRPr lang="en-US" sz="4799" dirty="0">
              <a:solidFill>
                <a:srgbClr val="FFFFFF"/>
              </a:solidFill>
              <a:latin typeface="Segoe UI Light"/>
            </a:endParaRPr>
          </a:p>
        </p:txBody>
      </p:sp>
      <p:sp>
        <p:nvSpPr>
          <p:cNvPr id="2" name="TextBox 1"/>
          <p:cNvSpPr txBox="1"/>
          <p:nvPr/>
        </p:nvSpPr>
        <p:spPr>
          <a:xfrm>
            <a:off x="8029379" y="1394124"/>
            <a:ext cx="4315739" cy="4096469"/>
          </a:xfrm>
          <a:prstGeom prst="rect">
            <a:avLst/>
          </a:prstGeom>
          <a:noFill/>
        </p:spPr>
        <p:txBody>
          <a:bodyPr wrap="square" lIns="182854" tIns="146283" rIns="182854" bIns="146283">
            <a:spAutoFit/>
          </a:bodyPr>
          <a:lstStyle/>
          <a:p>
            <a:pPr defTabSz="931684" eaLnBrk="0" fontAlgn="base" hangingPunct="0">
              <a:lnSpc>
                <a:spcPct val="90000"/>
              </a:lnSpc>
              <a:spcBef>
                <a:spcPct val="0"/>
              </a:spcBef>
              <a:spcAft>
                <a:spcPts val="600"/>
              </a:spcAft>
              <a:defRPr/>
            </a:pPr>
            <a:endParaRPr lang="en-US" sz="3264" dirty="0"/>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7695" y="3617956"/>
            <a:ext cx="3239842" cy="3239842"/>
          </a:xfrm>
          <a:prstGeom prst="rect">
            <a:avLst/>
          </a:prstGeom>
        </p:spPr>
      </p:pic>
      <p:sp>
        <p:nvSpPr>
          <p:cNvPr id="4" name="TextBox 3"/>
          <p:cNvSpPr txBox="1"/>
          <p:nvPr/>
        </p:nvSpPr>
        <p:spPr>
          <a:xfrm>
            <a:off x="275481" y="1393691"/>
            <a:ext cx="8076356" cy="5360682"/>
          </a:xfrm>
          <a:prstGeom prst="rect">
            <a:avLst/>
          </a:prstGeom>
          <a:noFill/>
        </p:spPr>
        <p:txBody>
          <a:bodyPr wrap="square" lIns="186521" tIns="149217" rIns="186521" bIns="149217" rtlCol="0">
            <a:spAutoFit/>
          </a:bodyPr>
          <a:lstStyle/>
          <a:p>
            <a:pPr>
              <a:lnSpc>
                <a:spcPct val="90000"/>
              </a:lnSpc>
              <a:spcAft>
                <a:spcPts val="612"/>
              </a:spcAft>
            </a:pPr>
            <a:r>
              <a:rPr lang="en-US" sz="4080" dirty="0"/>
              <a:t>Azure architect</a:t>
            </a:r>
          </a:p>
          <a:p>
            <a:pPr>
              <a:lnSpc>
                <a:spcPct val="90000"/>
              </a:lnSpc>
              <a:spcAft>
                <a:spcPts val="612"/>
              </a:spcAft>
            </a:pPr>
            <a:r>
              <a:rPr lang="en-US" sz="4080" dirty="0"/>
              <a:t>Camera carrier</a:t>
            </a:r>
          </a:p>
          <a:p>
            <a:pPr>
              <a:lnSpc>
                <a:spcPct val="90000"/>
              </a:lnSpc>
              <a:spcAft>
                <a:spcPts val="612"/>
              </a:spcAft>
            </a:pPr>
            <a:r>
              <a:rPr lang="en-US" sz="4080" dirty="0"/>
              <a:t>Pun </a:t>
            </a:r>
            <a:r>
              <a:rPr lang="en-US" sz="4080" dirty="0" err="1"/>
              <a:t>penner</a:t>
            </a:r>
            <a:endParaRPr lang="en-US" sz="4080" dirty="0"/>
          </a:p>
          <a:p>
            <a:pPr>
              <a:lnSpc>
                <a:spcPct val="90000"/>
              </a:lnSpc>
              <a:spcAft>
                <a:spcPts val="612"/>
              </a:spcAft>
            </a:pPr>
            <a:r>
              <a:rPr lang="en-US" sz="4080" dirty="0"/>
              <a:t>NoSQL non-novice</a:t>
            </a:r>
          </a:p>
          <a:p>
            <a:pPr>
              <a:lnSpc>
                <a:spcPct val="90000"/>
              </a:lnSpc>
              <a:spcAft>
                <a:spcPts val="612"/>
              </a:spcAft>
            </a:pPr>
            <a:r>
              <a:rPr lang="en-US" sz="4080" dirty="0"/>
              <a:t>Community </a:t>
            </a:r>
            <a:r>
              <a:rPr lang="en-US" sz="4080" dirty="0" err="1"/>
              <a:t>congrat</a:t>
            </a:r>
            <a:r>
              <a:rPr lang="en-US" sz="4080" dirty="0"/>
              <a:t> collector</a:t>
            </a:r>
          </a:p>
          <a:p>
            <a:pPr>
              <a:lnSpc>
                <a:spcPct val="90000"/>
              </a:lnSpc>
              <a:spcAft>
                <a:spcPts val="612"/>
              </a:spcAft>
            </a:pPr>
            <a:r>
              <a:rPr lang="en-US" sz="4080" dirty="0"/>
              <a:t> - (World's first former) Azure MVP</a:t>
            </a:r>
          </a:p>
          <a:p>
            <a:pPr>
              <a:lnSpc>
                <a:spcPct val="90000"/>
              </a:lnSpc>
              <a:spcAft>
                <a:spcPts val="612"/>
              </a:spcAft>
            </a:pPr>
            <a:r>
              <a:rPr lang="en-US" sz="4080" dirty="0"/>
              <a:t> - (Former) MongoDB Master</a:t>
            </a:r>
          </a:p>
          <a:p>
            <a:pPr>
              <a:lnSpc>
                <a:spcPct val="90000"/>
              </a:lnSpc>
              <a:spcAft>
                <a:spcPts val="612"/>
              </a:spcAft>
            </a:pPr>
            <a:r>
              <a:rPr lang="en-US" sz="4080" dirty="0"/>
              <a:t> - Neo4j Ambassador</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0893" y="1516062"/>
            <a:ext cx="8236644" cy="5491095"/>
          </a:xfrm>
          <a:prstGeom prst="rect">
            <a:avLst/>
          </a:prstGeom>
        </p:spPr>
      </p:pic>
      <p:sp>
        <p:nvSpPr>
          <p:cNvPr id="7" name="TextBox 6"/>
          <p:cNvSpPr txBox="1"/>
          <p:nvPr/>
        </p:nvSpPr>
        <p:spPr>
          <a:xfrm>
            <a:off x="194073" y="4871176"/>
            <a:ext cx="12054621" cy="2123658"/>
          </a:xfrm>
          <a:prstGeom prst="rect">
            <a:avLst/>
          </a:prstGeom>
          <a:solidFill>
            <a:schemeClr val="tx1"/>
          </a:solidFill>
        </p:spPr>
        <p:txBody>
          <a:bodyPr wrap="square" lIns="182880" tIns="146304" rIns="182880" bIns="146304" rtlCol="0">
            <a:spAutoFit/>
          </a:bodyPr>
          <a:lstStyle/>
          <a:p>
            <a:pPr>
              <a:lnSpc>
                <a:spcPct val="90000"/>
              </a:lnSpc>
              <a:spcAft>
                <a:spcPts val="600"/>
              </a:spcAft>
            </a:pPr>
            <a:r>
              <a:rPr lang="en-US" sz="4400" dirty="0">
                <a:solidFill>
                  <a:schemeClr val="accent6"/>
                </a:solidFill>
              </a:rPr>
              <a:t>The cement truck driver was staring at the rebar, unsure what to do. He had no concrete plans…</a:t>
            </a:r>
          </a:p>
        </p:txBody>
      </p:sp>
    </p:spTree>
    <p:extLst>
      <p:ext uri="{BB962C8B-B14F-4D97-AF65-F5344CB8AC3E}">
        <p14:creationId xmlns:p14="http://schemas.microsoft.com/office/powerpoint/2010/main" val="12694322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For your brain today:</a:t>
            </a:r>
          </a:p>
        </p:txBody>
      </p:sp>
      <p:sp>
        <p:nvSpPr>
          <p:cNvPr id="5" name="Text Placeholder 4"/>
          <p:cNvSpPr>
            <a:spLocks noGrp="1"/>
          </p:cNvSpPr>
          <p:nvPr>
            <p:ph type="body" sz="quarter" idx="10"/>
          </p:nvPr>
        </p:nvSpPr>
        <p:spPr>
          <a:xfrm>
            <a:off x="274638" y="1212850"/>
            <a:ext cx="11887200" cy="2103140"/>
          </a:xfrm>
        </p:spPr>
        <p:txBody>
          <a:bodyPr vert="horz" wrap="square" lIns="146304" tIns="91440" rIns="146304" bIns="91440" rtlCol="0" anchor="t">
            <a:spAutoFit/>
          </a:bodyPr>
          <a:lstStyle/>
          <a:p>
            <a:pPr>
              <a:spcBef>
                <a:spcPts val="1000"/>
              </a:spcBef>
            </a:pPr>
            <a:r>
              <a:rPr lang="en-US" dirty="0">
                <a:solidFill>
                  <a:srgbClr val="FFFFFF"/>
                </a:solidFill>
              </a:rPr>
              <a:t>Setting the stage</a:t>
            </a:r>
          </a:p>
          <a:p>
            <a:pPr>
              <a:spcBef>
                <a:spcPts val="1000"/>
              </a:spcBef>
            </a:pPr>
            <a:r>
              <a:rPr lang="en-US" dirty="0">
                <a:solidFill>
                  <a:srgbClr val="FFFFFF"/>
                </a:solidFill>
              </a:rPr>
              <a:t>Graph database primer </a:t>
            </a:r>
          </a:p>
          <a:p>
            <a:pPr>
              <a:spcBef>
                <a:spcPts val="1000"/>
              </a:spcBef>
            </a:pPr>
            <a:r>
              <a:rPr lang="en-US" dirty="0">
                <a:solidFill>
                  <a:srgbClr val="FFFFFF"/>
                </a:solidFill>
              </a:rPr>
              <a:t>Demos!</a:t>
            </a:r>
          </a:p>
        </p:txBody>
      </p:sp>
    </p:spTree>
    <p:extLst>
      <p:ext uri="{BB962C8B-B14F-4D97-AF65-F5344CB8AC3E}">
        <p14:creationId xmlns:p14="http://schemas.microsoft.com/office/powerpoint/2010/main" val="2372320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The shape of data</a:t>
            </a:r>
          </a:p>
        </p:txBody>
      </p:sp>
      <p:sp>
        <p:nvSpPr>
          <p:cNvPr id="3" name="Content Placeholder 2"/>
          <p:cNvSpPr>
            <a:spLocks noGrp="1"/>
          </p:cNvSpPr>
          <p:nvPr>
            <p:ph type="body" sz="quarter" idx="10"/>
          </p:nvPr>
        </p:nvSpPr>
        <p:spPr>
          <a:xfrm>
            <a:off x="275481" y="1212850"/>
            <a:ext cx="11885514" cy="2877842"/>
          </a:xfrm>
        </p:spPr>
        <p:txBody>
          <a:bodyPr/>
          <a:lstStyle/>
          <a:p>
            <a:r>
              <a:rPr lang="en-US" sz="4080" dirty="0"/>
              <a:t>Golden Hammer anti-pattern:</a:t>
            </a:r>
          </a:p>
          <a:p>
            <a:endParaRPr lang="en-US" sz="4080" dirty="0"/>
          </a:p>
          <a:p>
            <a:r>
              <a:rPr lang="en-US" sz="4080" dirty="0"/>
              <a:t>When all you have</a:t>
            </a:r>
          </a:p>
          <a:p>
            <a:r>
              <a:rPr lang="en-US" sz="4080" dirty="0"/>
              <a:t> is a hammer</a:t>
            </a:r>
            <a:r>
              <a:rPr lang="is-IS" sz="4080" dirty="0"/>
              <a:t>…</a:t>
            </a:r>
            <a:endParaRPr lang="en-US" sz="408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3356" y="2147962"/>
            <a:ext cx="6400220" cy="4250146"/>
          </a:xfrm>
          <a:prstGeom prst="rect">
            <a:avLst/>
          </a:prstGeom>
        </p:spPr>
      </p:pic>
      <p:sp>
        <p:nvSpPr>
          <p:cNvPr id="7" name="TextBox 6"/>
          <p:cNvSpPr txBox="1"/>
          <p:nvPr/>
        </p:nvSpPr>
        <p:spPr>
          <a:xfrm>
            <a:off x="6218237" y="6398108"/>
            <a:ext cx="5962444" cy="350330"/>
          </a:xfrm>
          <a:prstGeom prst="rect">
            <a:avLst/>
          </a:prstGeom>
          <a:noFill/>
        </p:spPr>
        <p:txBody>
          <a:bodyPr wrap="square" rtlCol="0">
            <a:spAutoFit/>
          </a:bodyPr>
          <a:lstStyle/>
          <a:p>
            <a:r>
              <a:rPr lang="en-US" sz="1632"/>
              <a:t>Jennifer </a:t>
            </a:r>
            <a:r>
              <a:rPr lang="en-US" sz="1632" dirty="0"/>
              <a:t>Boyer – “Nails" - https://</a:t>
            </a:r>
            <a:r>
              <a:rPr lang="en-US" sz="1632" dirty="0" err="1"/>
              <a:t>flic.kr</a:t>
            </a:r>
            <a:r>
              <a:rPr lang="en-US" sz="1632" dirty="0"/>
              <a:t>/p/7J9mJQ</a:t>
            </a:r>
          </a:p>
        </p:txBody>
      </p:sp>
    </p:spTree>
    <p:extLst>
      <p:ext uri="{BB962C8B-B14F-4D97-AF65-F5344CB8AC3E}">
        <p14:creationId xmlns:p14="http://schemas.microsoft.com/office/powerpoint/2010/main" val="20910107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Avoiding the Golden Hammer</a:t>
            </a:r>
          </a:p>
        </p:txBody>
      </p:sp>
      <p:sp>
        <p:nvSpPr>
          <p:cNvPr id="3" name="Content Placeholder 2"/>
          <p:cNvSpPr>
            <a:spLocks noGrp="1"/>
          </p:cNvSpPr>
          <p:nvPr>
            <p:ph type="body" sz="quarter" idx="10"/>
          </p:nvPr>
        </p:nvSpPr>
        <p:spPr>
          <a:xfrm>
            <a:off x="275481" y="1212850"/>
            <a:ext cx="11885514" cy="5132259"/>
          </a:xfrm>
        </p:spPr>
        <p:txBody>
          <a:bodyPr/>
          <a:lstStyle/>
          <a:p>
            <a:r>
              <a:rPr lang="en-US" sz="4080" dirty="0"/>
              <a:t>NoSQL: It’s not </a:t>
            </a:r>
            <a:r>
              <a:rPr lang="en-US" sz="4080" i="1" dirty="0"/>
              <a:t>just</a:t>
            </a:r>
            <a:r>
              <a:rPr lang="en-US" sz="4080" dirty="0"/>
              <a:t> about Relational anymore </a:t>
            </a:r>
          </a:p>
          <a:p>
            <a:endParaRPr lang="en-US" sz="2856" dirty="0"/>
          </a:p>
          <a:p>
            <a:r>
              <a:rPr lang="en-US" sz="4080" dirty="0"/>
              <a:t>Multiple database categories and data shapes</a:t>
            </a:r>
          </a:p>
          <a:p>
            <a:pPr lvl="2"/>
            <a:r>
              <a:rPr lang="en-US" sz="3672" dirty="0"/>
              <a:t>Relational</a:t>
            </a:r>
          </a:p>
          <a:p>
            <a:pPr lvl="2"/>
            <a:r>
              <a:rPr lang="en-US" sz="3672" dirty="0"/>
              <a:t>Document</a:t>
            </a:r>
          </a:p>
          <a:p>
            <a:pPr lvl="2"/>
            <a:r>
              <a:rPr lang="en-US" sz="3672" dirty="0"/>
              <a:t>Key/Value</a:t>
            </a:r>
          </a:p>
          <a:p>
            <a:pPr lvl="2"/>
            <a:r>
              <a:rPr lang="en-US" sz="3672" dirty="0"/>
              <a:t>Graph</a:t>
            </a:r>
          </a:p>
          <a:p>
            <a:pPr lvl="2"/>
            <a:r>
              <a:rPr lang="en-US" sz="3672" dirty="0"/>
              <a:t>Column</a:t>
            </a:r>
          </a:p>
        </p:txBody>
      </p:sp>
      <p:sp>
        <p:nvSpPr>
          <p:cNvPr id="5" name="Rectangle 4"/>
          <p:cNvSpPr/>
          <p:nvPr/>
        </p:nvSpPr>
        <p:spPr bwMode="auto">
          <a:xfrm>
            <a:off x="423193" y="4945062"/>
            <a:ext cx="2758532" cy="609600"/>
          </a:xfrm>
          <a:prstGeom prst="rect">
            <a:avLst/>
          </a:prstGeom>
          <a:noFill/>
          <a:ln w="571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742915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What’s a graph database?</a:t>
            </a:r>
          </a:p>
        </p:txBody>
      </p:sp>
      <p:sp>
        <p:nvSpPr>
          <p:cNvPr id="2" name="Content Placeholder 1"/>
          <p:cNvSpPr>
            <a:spLocks noGrp="1"/>
          </p:cNvSpPr>
          <p:nvPr>
            <p:ph type="body" sz="quarter" idx="10"/>
          </p:nvPr>
        </p:nvSpPr>
        <p:spPr>
          <a:xfrm>
            <a:off x="275481" y="1212850"/>
            <a:ext cx="11885514" cy="3179845"/>
          </a:xfrm>
        </p:spPr>
        <p:txBody>
          <a:bodyPr/>
          <a:lstStyle/>
          <a:p>
            <a:r>
              <a:rPr lang="en-US" sz="3672" dirty="0"/>
              <a:t>Nodes and relationships</a:t>
            </a:r>
          </a:p>
          <a:p>
            <a:r>
              <a:rPr lang="en-US" sz="3672" dirty="0"/>
              <a:t>And properties</a:t>
            </a:r>
          </a:p>
          <a:p>
            <a:r>
              <a:rPr lang="en-US" sz="3672" dirty="0"/>
              <a:t>And all the query stuff</a:t>
            </a:r>
          </a:p>
          <a:p>
            <a:endParaRPr lang="en-US" sz="3672" dirty="0"/>
          </a:p>
          <a:p>
            <a:r>
              <a:rPr lang="en-US" sz="3672" dirty="0"/>
              <a:t>Relationships are a 1</a:t>
            </a:r>
            <a:r>
              <a:rPr lang="en-US" sz="3672" baseline="30000" dirty="0"/>
              <a:t>st</a:t>
            </a:r>
            <a:r>
              <a:rPr lang="en-US" sz="3672" dirty="0"/>
              <a:t>-class citizen</a:t>
            </a:r>
          </a:p>
        </p:txBody>
      </p:sp>
    </p:spTree>
    <p:extLst>
      <p:ext uri="{BB962C8B-B14F-4D97-AF65-F5344CB8AC3E}">
        <p14:creationId xmlns:p14="http://schemas.microsoft.com/office/powerpoint/2010/main" val="1041155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Effect transition="in" filter="fade">
                                      <p:cBhvr>
                                        <p:cTn id="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What’s a graph database?</a:t>
            </a:r>
          </a:p>
        </p:txBody>
      </p:sp>
      <p:pic>
        <p:nvPicPr>
          <p:cNvPr id="4" name="Content Placeholder 3"/>
          <p:cNvPicPr>
            <a:picLocks noGrp="1" noChangeAspect="1"/>
          </p:cNvPicPr>
          <p:nvPr>
            <p:ph sz="quarter" idx="4294967295"/>
          </p:nvPr>
        </p:nvPicPr>
        <p:blipFill>
          <a:blip r:embed="rId3">
            <a:extLst>
              <a:ext uri="{28A0092B-C50C-407E-A947-70E740481C1C}">
                <a14:useLocalDpi xmlns:a14="http://schemas.microsoft.com/office/drawing/2010/main" val="0"/>
              </a:ext>
            </a:extLst>
          </a:blip>
          <a:stretch>
            <a:fillRect/>
          </a:stretch>
        </p:blipFill>
        <p:spPr>
          <a:xfrm>
            <a:off x="882" y="4646826"/>
            <a:ext cx="2135597" cy="2127501"/>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1930" y="4599735"/>
            <a:ext cx="2174236" cy="2174236"/>
          </a:xfrm>
          <a:prstGeom prst="rect">
            <a:avLst/>
          </a:prstGeom>
        </p:spPr>
      </p:pic>
      <p:sp>
        <p:nvSpPr>
          <p:cNvPr id="6" name="Cloud Callout 5"/>
          <p:cNvSpPr/>
          <p:nvPr/>
        </p:nvSpPr>
        <p:spPr>
          <a:xfrm>
            <a:off x="1338976" y="1270500"/>
            <a:ext cx="3211880" cy="2883823"/>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72" dirty="0"/>
              <a:t>Maybe I should see that movie…</a:t>
            </a:r>
          </a:p>
        </p:txBody>
      </p:sp>
      <p:sp>
        <p:nvSpPr>
          <p:cNvPr id="11" name="Cloud Callout 10"/>
          <p:cNvSpPr/>
          <p:nvPr/>
        </p:nvSpPr>
        <p:spPr>
          <a:xfrm>
            <a:off x="8756359" y="1715912"/>
            <a:ext cx="3211880" cy="2883823"/>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72" dirty="0"/>
              <a:t>I reviewed that movie!</a:t>
            </a:r>
          </a:p>
        </p:txBody>
      </p:sp>
      <p:cxnSp>
        <p:nvCxnSpPr>
          <p:cNvPr id="12" name="Straight Arrow Connector 11"/>
          <p:cNvCxnSpPr/>
          <p:nvPr/>
        </p:nvCxnSpPr>
        <p:spPr>
          <a:xfrm>
            <a:off x="3363906" y="5710353"/>
            <a:ext cx="4258024" cy="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7883638" y="2001515"/>
            <a:ext cx="14585" cy="2645221"/>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658598" y="4815211"/>
            <a:ext cx="3397680" cy="862581"/>
          </a:xfrm>
          <a:prstGeom prst="rect">
            <a:avLst/>
          </a:prstGeom>
          <a:noFill/>
        </p:spPr>
        <p:txBody>
          <a:bodyPr wrap="none" rtlCol="0">
            <a:spAutoFit/>
          </a:bodyPr>
          <a:lstStyle/>
          <a:p>
            <a:r>
              <a:rPr lang="en-US" sz="4896" dirty="0"/>
              <a:t>Friends with</a:t>
            </a:r>
          </a:p>
        </p:txBody>
      </p:sp>
      <p:sp>
        <p:nvSpPr>
          <p:cNvPr id="19" name="TextBox 18"/>
          <p:cNvSpPr txBox="1"/>
          <p:nvPr/>
        </p:nvSpPr>
        <p:spPr>
          <a:xfrm rot="16200000">
            <a:off x="6122936" y="3036696"/>
            <a:ext cx="2703037" cy="862581"/>
          </a:xfrm>
          <a:prstGeom prst="rect">
            <a:avLst/>
          </a:prstGeom>
          <a:noFill/>
        </p:spPr>
        <p:txBody>
          <a:bodyPr wrap="none" rtlCol="0">
            <a:spAutoFit/>
          </a:bodyPr>
          <a:lstStyle/>
          <a:p>
            <a:r>
              <a:rPr lang="en-US" sz="4896" dirty="0"/>
              <a:t>Reviewed</a:t>
            </a:r>
          </a:p>
        </p:txBody>
      </p:sp>
      <p:pic>
        <p:nvPicPr>
          <p:cNvPr id="1026" name="Picture 2" descr="http://www.clipartlord.com/wp-content/uploads/2013/01/film-reel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92516" y="140325"/>
            <a:ext cx="2176287" cy="2002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4470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 graph database?</a:t>
            </a:r>
          </a:p>
        </p:txBody>
      </p:sp>
      <p:sp>
        <p:nvSpPr>
          <p:cNvPr id="3" name="Content Placeholder 2"/>
          <p:cNvSpPr>
            <a:spLocks noGrp="1"/>
          </p:cNvSpPr>
          <p:nvPr>
            <p:ph type="body" sz="quarter" idx="10"/>
          </p:nvPr>
        </p:nvSpPr>
        <p:spPr>
          <a:xfrm>
            <a:off x="275481" y="1212850"/>
            <a:ext cx="11885514" cy="2772946"/>
          </a:xfrm>
        </p:spPr>
        <p:txBody>
          <a:bodyPr/>
          <a:lstStyle/>
          <a:p>
            <a:r>
              <a:rPr lang="en-US" dirty="0"/>
              <a:t>Ideal for complex connections</a:t>
            </a:r>
          </a:p>
          <a:p>
            <a:r>
              <a:rPr lang="en-US" dirty="0"/>
              <a:t>Easy navigation between things (nodes)</a:t>
            </a:r>
          </a:p>
          <a:p>
            <a:r>
              <a:rPr lang="en-US" dirty="0"/>
              <a:t>No need for complex joins</a:t>
            </a:r>
          </a:p>
          <a:p>
            <a:r>
              <a:rPr lang="en-US" dirty="0"/>
              <a:t>Easy to add to, and evolve, existing model</a:t>
            </a:r>
          </a:p>
        </p:txBody>
      </p:sp>
    </p:spTree>
    <p:extLst>
      <p:ext uri="{BB962C8B-B14F-4D97-AF65-F5344CB8AC3E}">
        <p14:creationId xmlns:p14="http://schemas.microsoft.com/office/powerpoint/2010/main" val="40231053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a:t>
            </a:r>
            <a:r>
              <a:rPr lang="en-US" dirty="0" err="1"/>
              <a:t>cloudies</a:t>
            </a:r>
            <a:r>
              <a:rPr lang="en-US" dirty="0"/>
              <a:t>: What about Azure options?</a:t>
            </a:r>
          </a:p>
        </p:txBody>
      </p:sp>
      <p:sp>
        <p:nvSpPr>
          <p:cNvPr id="4" name="Text Placeholder 3"/>
          <p:cNvSpPr>
            <a:spLocks noGrp="1"/>
          </p:cNvSpPr>
          <p:nvPr>
            <p:ph type="body" sz="quarter" idx="10"/>
          </p:nvPr>
        </p:nvSpPr>
        <p:spPr>
          <a:xfrm>
            <a:off x="275482" y="1212849"/>
            <a:ext cx="5485621" cy="1249509"/>
          </a:xfrm>
        </p:spPr>
        <p:txBody>
          <a:bodyPr/>
          <a:lstStyle/>
          <a:p>
            <a:r>
              <a:rPr lang="en-US" dirty="0" err="1"/>
              <a:t>PaaS</a:t>
            </a:r>
            <a:endParaRPr lang="en-US" dirty="0"/>
          </a:p>
          <a:p>
            <a:pPr lvl="2"/>
            <a:r>
              <a:rPr lang="en-US" sz="3672" dirty="0"/>
              <a:t>Graph Story</a:t>
            </a:r>
          </a:p>
        </p:txBody>
      </p:sp>
      <p:sp>
        <p:nvSpPr>
          <p:cNvPr id="5" name="Text Placeholder 4"/>
          <p:cNvSpPr>
            <a:spLocks noGrp="1"/>
          </p:cNvSpPr>
          <p:nvPr>
            <p:ph type="body" sz="quarter" idx="11"/>
          </p:nvPr>
        </p:nvSpPr>
        <p:spPr>
          <a:xfrm>
            <a:off x="6675374" y="1212849"/>
            <a:ext cx="5485621" cy="5053456"/>
          </a:xfrm>
        </p:spPr>
        <p:txBody>
          <a:bodyPr/>
          <a:lstStyle/>
          <a:p>
            <a:r>
              <a:rPr lang="en-US" dirty="0" err="1"/>
              <a:t>IaaS</a:t>
            </a:r>
            <a:endParaRPr lang="en-US" dirty="0"/>
          </a:p>
          <a:p>
            <a:pPr lvl="2"/>
            <a:r>
              <a:rPr lang="en-US" sz="3672" dirty="0"/>
              <a:t>Neo4j</a:t>
            </a:r>
          </a:p>
          <a:p>
            <a:pPr lvl="2"/>
            <a:r>
              <a:rPr lang="en-US" sz="3672" dirty="0" err="1"/>
              <a:t>Dex</a:t>
            </a:r>
            <a:endParaRPr lang="en-US" sz="3672" dirty="0"/>
          </a:p>
          <a:p>
            <a:pPr lvl="2"/>
            <a:r>
              <a:rPr lang="en-US" sz="3672" dirty="0" err="1"/>
              <a:t>OrientDB</a:t>
            </a:r>
            <a:endParaRPr lang="en-US" sz="3672" dirty="0"/>
          </a:p>
          <a:p>
            <a:pPr lvl="2"/>
            <a:r>
              <a:rPr lang="en-US" sz="3672" dirty="0" err="1"/>
              <a:t>InfiniteGraph</a:t>
            </a:r>
            <a:endParaRPr lang="en-US" sz="3672" dirty="0"/>
          </a:p>
          <a:p>
            <a:pPr lvl="2"/>
            <a:r>
              <a:rPr lang="en-US" sz="3672" dirty="0" err="1"/>
              <a:t>AllegroGraph</a:t>
            </a:r>
            <a:endParaRPr lang="en-US" sz="3672" dirty="0"/>
          </a:p>
          <a:p>
            <a:pPr lvl="2"/>
            <a:r>
              <a:rPr lang="en-US" sz="3672" dirty="0"/>
              <a:t>And many more!</a:t>
            </a:r>
          </a:p>
          <a:p>
            <a:endParaRPr lang="en-US" dirty="0"/>
          </a:p>
        </p:txBody>
      </p:sp>
    </p:spTree>
    <p:extLst>
      <p:ext uri="{BB962C8B-B14F-4D97-AF65-F5344CB8AC3E}">
        <p14:creationId xmlns:p14="http://schemas.microsoft.com/office/powerpoint/2010/main" val="847059280"/>
      </p:ext>
    </p:extLst>
  </p:cSld>
  <p:clrMapOvr>
    <a:masterClrMapping/>
  </p:clrMapOvr>
  <p:transition>
    <p:fade/>
  </p:transition>
</p:sld>
</file>

<file path=ppt/theme/theme1.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020D8E4-6DA3-8846-A48D-5EEC69051A9A}" vid="{FBE598BF-7A84-FC44-9022-861D0F11A5A3}"/>
    </a:ext>
  </a:extLst>
</a:theme>
</file>

<file path=ppt/theme/theme2.xml><?xml version="1.0" encoding="utf-8"?>
<a:theme xmlns:a="http://schemas.openxmlformats.org/drawingml/2006/main" name="1_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020D8E4-6DA3-8846-A48D-5EEC69051A9A}" vid="{FBE598BF-7A84-FC44-9022-861D0F11A5A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8" ma:contentTypeDescription="Create a new document." ma:contentTypeScope="" ma:versionID="943be92678b93f1250d47552b750dfa9">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64ca87391a03306b6b97ef1cc1392d96"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element ref="ns2: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element name="_ip_UnifiedCompliancePolicyProperties" ma:index="40" nillable="true" ma:displayName="Unified Compliance Policy Properties" ma:hidden="true" ma:internalName="_ip_UnifiedCompliancePolicyProperties">
      <xsd:simpleType>
        <xsd:restriction base="dms:Note"/>
      </xsd:simpleType>
    </xsd:element>
    <xsd:element name="_ip_UnifiedCompliancePolicyUIAction" ma:index="4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element name="SharedWithDetails" ma:index="3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68</Value>
      <Value>410</Value>
      <Value>36</Value>
      <Value>5</Value>
    </TaxCatchAll>
    <AverageRating xmlns="http://schemas.microsoft.com/sharepoint/v3" xsi:nil="true"/>
    <LikesCount xmlns="http://schemas.microsoft.com/sharepoint/v3" xsi:nil="true"/>
    <TaxKeywordTaxHTField xmlns="230e9df3-be65-4c73-a93b-d1236ebd677e">
      <Terms xmlns="http://schemas.microsoft.com/office/infopath/2007/PartnerControls">
        <TermInfo xmlns="http://schemas.microsoft.com/office/infopath/2007/PartnerControls">
          <TermName xmlns="http://schemas.microsoft.com/office/infopath/2007/PartnerControls">TechReady 22</TermName>
          <TermId xmlns="http://schemas.microsoft.com/office/infopath/2007/PartnerControls">88255ce9-3aea-405b-9a14-dea0b0a00506</TermId>
        </TermInfo>
      </Terms>
    </TaxKeywordTaxHTField>
    <Event_x0020_End_x0020_Date xmlns="12a172fe-0250-434a-85cf-03b10810c5e5">2016-02-05T08:00:00+00:00</Event_x0020_End_x0020_Date>
    <Event_x0020_Start_x0020_Date xmlns="12a172fe-0250-434a-85cf-03b10810c5e5">2016-02-01T08:00:00+00:00</Event_x0020_Start_x0020_Date>
    <MS_x0020_Speaker xmlns="12a172fe-0250-434a-85cf-03b10810c5e5">
      <UserInfo>
        <DisplayName/>
        <AccountId xsi:nil="true"/>
        <AccountType/>
      </UserInfo>
    </MS_x0020_Speaker>
    <External_x0020_Speaker xmlns="12a172fe-0250-434a-85cf-03b10810c5e5">David Makogon; Ryan CrawCour</External_x0020_Speaker>
    <Session_x0020_Code xmlns="12a172fe-0250-434a-85cf-03b10810c5e5">DP331</Session_x0020_Code>
    <Presentation_x0020_Date xmlns="12a172fe-0250-434a-85cf-03b10810c5e5">2016-02-04T08:00:00+00:00</Presentation_x0020_Date>
    <MS_x0020_Content_x0020_Owner xmlns="12a172fe-0250-434a-85cf-03b10810c5e5">
      <UserInfo>
        <DisplayName/>
        <AccountId xsi:nil="true"/>
        <AccountType/>
      </UserInfo>
    </MS_x0020_Content_x0020_Owner>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Washington State Convention and Trade Center</TermName>
          <TermId xmlns="http://schemas.microsoft.com/office/infopath/2007/PartnerControls">2ebf141d-f871-4cc9-bf08-f87f112ab464</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TechReady</TermName>
          <TermId xmlns="http://schemas.microsoft.com/office/infopath/2007/PartnerControls">ebdf1b7d-d34f-4ccf-ac45-ca5a756d5c65</TermId>
        </TermInfo>
      </Terms>
    </k62f7d35b80b40fb8c27985e50b34fcd>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Seattle</TermName>
          <TermId xmlns="http://schemas.microsoft.com/office/infopath/2007/PartnerControls">54f46ed2-c77e-4a59-b182-a4171fdb0d11</TermId>
        </TermInfo>
      </Terms>
    </pfbfa50075a04958bd8757dc155d3e08>
    <o72fbe6ee5ae4131af0832c08ec51202 xmlns="12a172fe-0250-434a-85cf-03b10810c5e5">
      <Terms xmlns="http://schemas.microsoft.com/office/infopath/2007/PartnerControls"/>
    </o72fbe6ee5ae4131af0832c08ec51202>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b9cf3a3af7b473faa5c9c98148a90a4 xmlns="12a172fe-0250-434a-85cf-03b10810c5e5">
      <Terms xmlns="http://schemas.microsoft.com/office/infopath/2007/PartnerControls"/>
    </eb9cf3a3af7b473faa5c9c98148a90a4>
    <SharedWithUsers xmlns="12a172fe-0250-434a-85cf-03b10810c5e5">
      <UserInfo>
        <DisplayName/>
        <AccountId xsi:nil="true"/>
        <AccountType/>
      </UserInfo>
    </SharedWithUsers>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5EC5AA3F-E919-43C0-B577-19D8FA24B9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a172fe-0250-434a-85cf-03b10810c5e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dcmitype/"/>
    <ds:schemaRef ds:uri="http://www.w3.org/XML/1998/namespace"/>
    <ds:schemaRef ds:uri="230e9df3-be65-4c73-a93b-d1236ebd677e"/>
    <ds:schemaRef ds:uri="http://purl.org/dc/elements/1.1/"/>
    <ds:schemaRef ds:uri="http://schemas.microsoft.com/office/infopath/2007/PartnerControls"/>
    <ds:schemaRef ds:uri="http://schemas.openxmlformats.org/package/2006/metadata/core-properties"/>
    <ds:schemaRef ds:uri="http://schemas.microsoft.com/office/2006/documentManagement/types"/>
    <ds:schemaRef ds:uri="http://purl.org/dc/terms/"/>
    <ds:schemaRef ds:uri="12a172fe-0250-434a-85cf-03b10810c5e5"/>
    <ds:schemaRef ds:uri="http://schemas.microsoft.com/sharepoint/v3"/>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TR22_BO_CT_Template</Template>
  <TotalTime>13381</TotalTime>
  <Words>384</Words>
  <Application>Microsoft Office PowerPoint</Application>
  <PresentationFormat>Custom</PresentationFormat>
  <Paragraphs>88</Paragraphs>
  <Slides>12</Slides>
  <Notes>6</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12</vt:i4>
      </vt:variant>
    </vt:vector>
  </HeadingPairs>
  <TitlesOfParts>
    <vt:vector size="22" baseType="lpstr">
      <vt:lpstr>MS PGothic</vt:lpstr>
      <vt:lpstr>Arial</vt:lpstr>
      <vt:lpstr>Calibri</vt:lpstr>
      <vt:lpstr>Consolas</vt:lpstr>
      <vt:lpstr>Lucida Console</vt:lpstr>
      <vt:lpstr>Segoe UI</vt:lpstr>
      <vt:lpstr>Segoe UI Light</vt:lpstr>
      <vt:lpstr>Wingdings</vt:lpstr>
      <vt:lpstr>5-30721_Build_2016_Template_Dark</vt:lpstr>
      <vt:lpstr>1_5-30721_Build_2016_Template_Dark</vt:lpstr>
      <vt:lpstr>Graph databases! A fun intro  David Makogon, Microsoft </vt:lpstr>
      <vt:lpstr>PowerPoint Presentation</vt:lpstr>
      <vt:lpstr>For your brain today:</vt:lpstr>
      <vt:lpstr>The shape of data</vt:lpstr>
      <vt:lpstr>Avoiding the Golden Hammer</vt:lpstr>
      <vt:lpstr>    What’s a graph database?</vt:lpstr>
      <vt:lpstr>What’s a graph database?</vt:lpstr>
      <vt:lpstr>Why a graph database?</vt:lpstr>
      <vt:lpstr>For cloudies: What about Azure options?</vt:lpstr>
      <vt:lpstr>Example query: Neo4j</vt:lpstr>
      <vt:lpstr>Demo – Neo4j</vt:lpstr>
      <vt:lpstr>Questions?</vt:lpstr>
    </vt:vector>
  </TitlesOfParts>
  <Manager>&lt;Speech writer name goes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Data in Azure DocumentDB</dc:title>
  <dc:subject>TechReady 22</dc:subject>
  <dc:creator>Administrator</dc:creator>
  <cp:keywords>TechReady 22</cp:keywords>
  <dc:description>Template: Mitchell Derrey, Silver Fox Productions
Formatting: 
Event Date: February 1st - 5th, 2016
Event Location: WSCTC, Seattle, WA
Audience Type: Internal</dc:description>
  <cp:lastModifiedBy>David Makogon</cp:lastModifiedBy>
  <cp:revision>294</cp:revision>
  <dcterms:created xsi:type="dcterms:W3CDTF">2016-02-04T21:48:58Z</dcterms:created>
  <dcterms:modified xsi:type="dcterms:W3CDTF">2016-10-11T21:35:35Z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36;#Washington State Convention and Trade Center|2ebf141d-f871-4cc9-bf08-f87f112ab464</vt:lpwstr>
  </property>
  <property fmtid="{D5CDD505-2E9C-101B-9397-08002B2CF9AE}" pid="7" name="Track">
    <vt:lpwstr/>
  </property>
  <property fmtid="{D5CDD505-2E9C-101B-9397-08002B2CF9AE}" pid="8" name="Event Location">
    <vt:lpwstr>5;#Seattle|54f46ed2-c77e-4a59-b182-a4171fdb0d11</vt:lpwstr>
  </property>
  <property fmtid="{D5CDD505-2E9C-101B-9397-08002B2CF9AE}" pid="9" name="Campaign">
    <vt:lpwstr/>
  </property>
  <property fmtid="{D5CDD505-2E9C-101B-9397-08002B2CF9AE}" pid="10" name="TaxKeyword">
    <vt:lpwstr>410;#TechReady 22|88255ce9-3aea-405b-9a14-dea0b0a00506</vt:lpwstr>
  </property>
  <property fmtid="{D5CDD505-2E9C-101B-9397-08002B2CF9AE}" pid="11" name="Audience1">
    <vt:lpwstr/>
  </property>
  <property fmtid="{D5CDD505-2E9C-101B-9397-08002B2CF9AE}" pid="12" name="Event Name">
    <vt:lpwstr>68;#TechReady|ebdf1b7d-d34f-4ccf-ac45-ca5a756d5c65</vt:lpwstr>
  </property>
</Properties>
</file>